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2"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CFFF-057E-4E19-995E-B00D8476F843}" type="datetimeFigureOut">
              <a:rPr lang="cs-CZ" smtClean="0"/>
              <a:t>15.3.2013</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68AA4-46D8-4148-89BC-A6930A0AC509}" type="slidenum">
              <a:rPr lang="cs-CZ" smtClean="0"/>
              <a:t>‹#›</a:t>
            </a:fld>
            <a:endParaRPr lang="cs-CZ" dirty="0"/>
          </a:p>
        </p:txBody>
      </p:sp>
    </p:spTree>
    <p:extLst>
      <p:ext uri="{BB962C8B-B14F-4D97-AF65-F5344CB8AC3E}">
        <p14:creationId xmlns:p14="http://schemas.microsoft.com/office/powerpoint/2010/main" val="405163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BD68AA4-46D8-4148-89BC-A6930A0AC509}" type="slidenum">
              <a:rPr lang="cs-CZ" smtClean="0"/>
              <a:t>5</a:t>
            </a:fld>
            <a:endParaRPr lang="cs-CZ" dirty="0"/>
          </a:p>
        </p:txBody>
      </p:sp>
    </p:spTree>
    <p:extLst>
      <p:ext uri="{BB962C8B-B14F-4D97-AF65-F5344CB8AC3E}">
        <p14:creationId xmlns:p14="http://schemas.microsoft.com/office/powerpoint/2010/main" val="872150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římá spojnice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Kliknutím lze upravit styl.</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C4877B9-32EF-47C5-8670-E4AA4C7BBF1F}" type="datetimeFigureOut">
              <a:rPr lang="cs-CZ" smtClean="0"/>
              <a:t>15.3.2013</a:t>
            </a:fld>
            <a:endParaRPr lang="cs-CZ" dirty="0"/>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cs-CZ" dirty="0"/>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EF01AF1-1748-4C77-B31D-82102C5FD509}" type="slidenum">
              <a:rPr lang="cs-CZ" smtClean="0"/>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fld id="{4C4877B9-32EF-47C5-8670-E4AA4C7BBF1F}" type="datetimeFigureOut">
              <a:rPr lang="cs-CZ" smtClean="0"/>
              <a:t>15.3.2013</a:t>
            </a:fld>
            <a:endParaRPr lang="cs-CZ" dirty="0"/>
          </a:p>
        </p:txBody>
      </p:sp>
      <p:sp>
        <p:nvSpPr>
          <p:cNvPr id="5" name="Zástupný symbol pro zápatí 4"/>
          <p:cNvSpPr>
            <a:spLocks noGrp="1"/>
          </p:cNvSpPr>
          <p:nvPr>
            <p:ph type="ftr" sz="quarter" idx="11"/>
          </p:nvPr>
        </p:nvSpPr>
        <p:spPr>
          <a:xfrm>
            <a:off x="457200" y="6556248"/>
            <a:ext cx="3657600" cy="228600"/>
          </a:xfrm>
        </p:spPr>
        <p:txBody>
          <a:bodyPr/>
          <a:lstStyle>
            <a:extLst/>
          </a:lstStyle>
          <a:p>
            <a:endParaRPr lang="cs-CZ" dirty="0"/>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EF01AF1-1748-4C77-B31D-82102C5FD509}" type="slidenum">
              <a:rPr lang="cs-CZ" smtClean="0"/>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5" name="Zástupný symbol pro zápatí 4"/>
          <p:cNvSpPr>
            <a:spLocks noGrp="1"/>
          </p:cNvSpPr>
          <p:nvPr>
            <p:ph type="ftr" sz="quarter" idx="11"/>
          </p:nvPr>
        </p:nvSpPr>
        <p:spPr/>
        <p:txBody>
          <a:bodyPr/>
          <a:lstStyle>
            <a:extLst/>
          </a:lstStyle>
          <a:p>
            <a:endParaRPr lang="cs-CZ" dirty="0"/>
          </a:p>
        </p:txBody>
      </p:sp>
      <p:sp>
        <p:nvSpPr>
          <p:cNvPr id="6" name="Zástupný symbol pro číslo snímku 5"/>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C4877B9-32EF-47C5-8670-E4AA4C7BBF1F}" type="datetimeFigureOut">
              <a:rPr lang="cs-CZ" smtClean="0"/>
              <a:t>15.3.2013</a:t>
            </a:fld>
            <a:endParaRPr lang="cs-CZ" dirty="0"/>
          </a:p>
        </p:txBody>
      </p:sp>
      <p:sp>
        <p:nvSpPr>
          <p:cNvPr id="5" name="Zástupný symbol pro zápatí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cs-CZ" dirty="0"/>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AEF01AF1-1748-4C77-B31D-82102C5FD509}" type="slidenum">
              <a:rPr lang="cs-CZ" smtClean="0"/>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6" name="Zástupný symbol pro zápatí 5"/>
          <p:cNvSpPr>
            <a:spLocks noGrp="1"/>
          </p:cNvSpPr>
          <p:nvPr>
            <p:ph type="ftr" sz="quarter" idx="11"/>
          </p:nvPr>
        </p:nvSpPr>
        <p:spPr/>
        <p:txBody>
          <a:bodyPr/>
          <a:lstStyle>
            <a:extLst/>
          </a:lstStyle>
          <a:p>
            <a:endParaRPr lang="cs-CZ" dirty="0"/>
          </a:p>
        </p:txBody>
      </p:sp>
      <p:sp>
        <p:nvSpPr>
          <p:cNvPr id="7" name="Zástupný symbol pro číslo snímku 6"/>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8" name="Zástupný symbol pro zápatí 7"/>
          <p:cNvSpPr>
            <a:spLocks noGrp="1"/>
          </p:cNvSpPr>
          <p:nvPr>
            <p:ph type="ftr" sz="quarter" idx="11"/>
          </p:nvPr>
        </p:nvSpPr>
        <p:spPr/>
        <p:txBody>
          <a:bodyPr/>
          <a:lstStyle>
            <a:extLst/>
          </a:lstStyle>
          <a:p>
            <a:endParaRPr lang="cs-CZ" dirty="0"/>
          </a:p>
        </p:txBody>
      </p:sp>
      <p:sp>
        <p:nvSpPr>
          <p:cNvPr id="9" name="Zástupný symbol pro číslo snímku 8"/>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4" name="Zástupný symbol pro zápatí 3"/>
          <p:cNvSpPr>
            <a:spLocks noGrp="1"/>
          </p:cNvSpPr>
          <p:nvPr>
            <p:ph type="ftr" sz="quarter" idx="11"/>
          </p:nvPr>
        </p:nvSpPr>
        <p:spPr/>
        <p:txBody>
          <a:bodyPr/>
          <a:lstStyle>
            <a:extLst/>
          </a:lstStyle>
          <a:p>
            <a:endParaRPr lang="cs-CZ" dirty="0"/>
          </a:p>
        </p:txBody>
      </p:sp>
      <p:sp>
        <p:nvSpPr>
          <p:cNvPr id="5" name="Zástupný symbol pro číslo snímku 4"/>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4C4877B9-32EF-47C5-8670-E4AA4C7BBF1F}" type="datetimeFigureOut">
              <a:rPr lang="cs-CZ" smtClean="0"/>
              <a:t>15.3.2013</a:t>
            </a:fld>
            <a:endParaRPr lang="cs-CZ" dirty="0"/>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cs-CZ" dirty="0"/>
          </a:p>
        </p:txBody>
      </p:sp>
      <p:sp>
        <p:nvSpPr>
          <p:cNvPr id="4" name="Zástupný symbol pro číslo snímku 3"/>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6" name="Zástupný symbol pro zápatí 5"/>
          <p:cNvSpPr>
            <a:spLocks noGrp="1"/>
          </p:cNvSpPr>
          <p:nvPr>
            <p:ph type="ftr" sz="quarter" idx="11"/>
          </p:nvPr>
        </p:nvSpPr>
        <p:spPr/>
        <p:txBody>
          <a:bodyPr/>
          <a:lstStyle>
            <a:extLst/>
          </a:lstStyle>
          <a:p>
            <a:endParaRPr lang="cs-CZ" dirty="0"/>
          </a:p>
        </p:txBody>
      </p:sp>
      <p:sp>
        <p:nvSpPr>
          <p:cNvPr id="7" name="Zástupný symbol pro číslo snímku 6"/>
          <p:cNvSpPr>
            <a:spLocks noGrp="1"/>
          </p:cNvSpPr>
          <p:nvPr>
            <p:ph type="sldNum" sz="quarter" idx="12"/>
          </p:nvPr>
        </p:nvSpPr>
        <p:spPr/>
        <p:txBody>
          <a:bodyPr/>
          <a:lstStyle>
            <a:extLst/>
          </a:lstStyle>
          <a:p>
            <a:fld id="{AEF01AF1-1748-4C77-B31D-82102C5FD509}" type="slidenum">
              <a:rPr lang="cs-CZ" smtClean="0"/>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Kliknutím lze upravit styl.</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Kliknutím lze upravit styly předlohy textu.</a:t>
            </a:r>
          </a:p>
        </p:txBody>
      </p:sp>
      <p:sp>
        <p:nvSpPr>
          <p:cNvPr id="5" name="Zástupný symbol pro datum 4"/>
          <p:cNvSpPr>
            <a:spLocks noGrp="1"/>
          </p:cNvSpPr>
          <p:nvPr>
            <p:ph type="dt" sz="half" idx="10"/>
          </p:nvPr>
        </p:nvSpPr>
        <p:spPr/>
        <p:txBody>
          <a:bodyPr/>
          <a:lstStyle>
            <a:extLst/>
          </a:lstStyle>
          <a:p>
            <a:fld id="{4C4877B9-32EF-47C5-8670-E4AA4C7BBF1F}" type="datetimeFigureOut">
              <a:rPr lang="cs-CZ" smtClean="0"/>
              <a:t>15.3.2013</a:t>
            </a:fld>
            <a:endParaRPr lang="cs-CZ" dirty="0"/>
          </a:p>
        </p:txBody>
      </p:sp>
      <p:sp>
        <p:nvSpPr>
          <p:cNvPr id="6" name="Zástupný symbol pro zápatí 5"/>
          <p:cNvSpPr>
            <a:spLocks noGrp="1"/>
          </p:cNvSpPr>
          <p:nvPr>
            <p:ph type="ftr" sz="quarter" idx="11"/>
          </p:nvPr>
        </p:nvSpPr>
        <p:spPr/>
        <p:txBody>
          <a:bodyPr/>
          <a:lstStyle>
            <a:extLst/>
          </a:lstStyle>
          <a:p>
            <a:endParaRPr lang="cs-CZ" dirty="0"/>
          </a:p>
        </p:txBody>
      </p:sp>
      <p:sp>
        <p:nvSpPr>
          <p:cNvPr id="7" name="Zástupný symbol pro číslo snímku 6"/>
          <p:cNvSpPr>
            <a:spLocks noGrp="1"/>
          </p:cNvSpPr>
          <p:nvPr>
            <p:ph type="sldNum" sz="quarter" idx="12"/>
          </p:nvPr>
        </p:nvSpPr>
        <p:spPr/>
        <p:txBody>
          <a:bodyPr/>
          <a:lstStyle>
            <a:extLst/>
          </a:lstStyle>
          <a:p>
            <a:fld id="{AEF01AF1-1748-4C77-B31D-82102C5FD509}" type="slidenum">
              <a:rPr lang="cs-CZ" smtClean="0"/>
              <a:t>‹#›</a:t>
            </a:fld>
            <a:endParaRPr lang="cs-CZ" dirty="0"/>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dirty="0" smtClean="0"/>
              <a:t>Kliknutím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Kliknutím lze upravit styl.</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C4877B9-32EF-47C5-8670-E4AA4C7BBF1F}" type="datetimeFigureOut">
              <a:rPr lang="cs-CZ" smtClean="0"/>
              <a:t>15.3.2013</a:t>
            </a:fld>
            <a:endParaRPr lang="cs-CZ" dirty="0"/>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cs-CZ" dirty="0"/>
          </a:p>
        </p:txBody>
      </p:sp>
      <p:sp>
        <p:nvSpPr>
          <p:cNvPr id="16" name="Zástupný symbol pro číslo snímk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EF01AF1-1748-4C77-B31D-82102C5FD509}" type="slidenum">
              <a:rPr lang="cs-CZ" smtClean="0"/>
              <a:t>‹#›</a:t>
            </a:fld>
            <a:endParaRPr lang="cs-CZ"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67744" y="548680"/>
            <a:ext cx="5120640" cy="2304288"/>
          </a:xfrm>
        </p:spPr>
        <p:txBody>
          <a:bodyPr>
            <a:normAutofit fontScale="90000"/>
          </a:bodyPr>
          <a:lstStyle/>
          <a:p>
            <a:r>
              <a:rPr lang="cs-CZ" sz="8900" dirty="0" smtClean="0"/>
              <a:t>Prague</a:t>
            </a:r>
            <a:r>
              <a:rPr lang="cs-CZ" dirty="0" smtClean="0"/>
              <a:t/>
            </a:r>
            <a:br>
              <a:rPr lang="cs-CZ" dirty="0" smtClean="0"/>
            </a:br>
            <a:r>
              <a:rPr lang="cs-CZ" dirty="0" smtClean="0"/>
              <a:t/>
            </a:r>
            <a:br>
              <a:rPr lang="cs-CZ" dirty="0" smtClean="0"/>
            </a:br>
            <a:r>
              <a:rPr lang="cs-CZ" dirty="0"/>
              <a:t/>
            </a:r>
            <a:br>
              <a:rPr lang="cs-CZ" dirty="0"/>
            </a:br>
            <a:endParaRPr lang="cs-CZ" dirty="0"/>
          </a:p>
        </p:txBody>
      </p:sp>
      <p:pic>
        <p:nvPicPr>
          <p:cNvPr id="1026" name="Picture 2" descr="Historické jádro Pra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06268"/>
            <a:ext cx="5976664"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6180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Municipal House</a:t>
            </a:r>
            <a:r>
              <a:rPr lang="cs-CZ" b="0" dirty="0"/>
              <a:t/>
            </a:r>
            <a:br>
              <a:rPr lang="cs-CZ" b="0" dirty="0"/>
            </a:br>
            <a:endParaRPr lang="cs-CZ" dirty="0"/>
          </a:p>
        </p:txBody>
      </p:sp>
      <p:sp>
        <p:nvSpPr>
          <p:cNvPr id="4" name="Zástupný symbol pro obsah 3"/>
          <p:cNvSpPr>
            <a:spLocks noGrp="1"/>
          </p:cNvSpPr>
          <p:nvPr>
            <p:ph sz="half" idx="2"/>
          </p:nvPr>
        </p:nvSpPr>
        <p:spPr>
          <a:xfrm>
            <a:off x="4978773" y="1634070"/>
            <a:ext cx="3121619" cy="4525963"/>
          </a:xfrm>
        </p:spPr>
        <p:txBody>
          <a:bodyPr>
            <a:normAutofit/>
          </a:bodyPr>
          <a:lstStyle/>
          <a:p>
            <a:r>
              <a:rPr lang="en-US" sz="2000" dirty="0"/>
              <a:t> </a:t>
            </a:r>
            <a:r>
              <a:rPr lang="cs-CZ" sz="2000" dirty="0" smtClean="0"/>
              <a:t>I</a:t>
            </a:r>
            <a:r>
              <a:rPr lang="en-US" sz="2000" dirty="0" smtClean="0"/>
              <a:t>s </a:t>
            </a:r>
            <a:r>
              <a:rPr lang="en-US" sz="2000" dirty="0"/>
              <a:t>a major civic landmark and concert hall in Prague, and an important building in architectural and political history in the Czech Republic.</a:t>
            </a:r>
            <a:endParaRPr lang="cs-CZ" sz="2000" dirty="0"/>
          </a:p>
        </p:txBody>
      </p:sp>
      <p:pic>
        <p:nvPicPr>
          <p:cNvPr id="7170" name="Picture 2" descr="File:Prag obecni dûm gemeindeha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6805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838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rudolfinum</a:t>
            </a:r>
            <a:endParaRPr lang="cs-CZ" dirty="0"/>
          </a:p>
        </p:txBody>
      </p:sp>
      <p:sp>
        <p:nvSpPr>
          <p:cNvPr id="4" name="Zástupný symbol pro obsah 3"/>
          <p:cNvSpPr>
            <a:spLocks noGrp="1"/>
          </p:cNvSpPr>
          <p:nvPr>
            <p:ph sz="half" idx="2"/>
          </p:nvPr>
        </p:nvSpPr>
        <p:spPr>
          <a:xfrm>
            <a:off x="4716016" y="1582687"/>
            <a:ext cx="3520440" cy="4525963"/>
          </a:xfrm>
        </p:spPr>
        <p:txBody>
          <a:bodyPr>
            <a:normAutofit/>
          </a:bodyPr>
          <a:lstStyle/>
          <a:p>
            <a:r>
              <a:rPr lang="en-US" sz="2000" dirty="0"/>
              <a:t>The Rudolfinum is a music </a:t>
            </a:r>
            <a:r>
              <a:rPr lang="en-US" sz="2000" dirty="0" smtClean="0"/>
              <a:t>auditorium</a:t>
            </a:r>
            <a:r>
              <a:rPr lang="cs-CZ" sz="2000" dirty="0" smtClean="0"/>
              <a:t>.</a:t>
            </a:r>
          </a:p>
          <a:p>
            <a:r>
              <a:rPr lang="en-US" sz="2000" dirty="0"/>
              <a:t>It is designed in the neo-renaissance style and is situated on Jan Palach Square on the bank of the river Vltava.</a:t>
            </a:r>
            <a:endParaRPr lang="cs-CZ" sz="2000" dirty="0" smtClean="0"/>
          </a:p>
        </p:txBody>
      </p:sp>
      <p:pic>
        <p:nvPicPr>
          <p:cNvPr id="9218" name="Picture 2" descr="File:Rudolfinum in Pra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96" y="1582687"/>
            <a:ext cx="4300620" cy="452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4101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Petřín Lookout Tower</a:t>
            </a:r>
            <a:r>
              <a:rPr lang="cs-CZ" b="0" dirty="0"/>
              <a:t/>
            </a:r>
            <a:br>
              <a:rPr lang="cs-CZ" b="0" dirty="0"/>
            </a:br>
            <a:endParaRPr lang="cs-CZ" dirty="0"/>
          </a:p>
        </p:txBody>
      </p:sp>
      <p:sp>
        <p:nvSpPr>
          <p:cNvPr id="4" name="Zástupný symbol pro obsah 3"/>
          <p:cNvSpPr>
            <a:spLocks noGrp="1"/>
          </p:cNvSpPr>
          <p:nvPr>
            <p:ph sz="half" idx="2"/>
          </p:nvPr>
        </p:nvSpPr>
        <p:spPr>
          <a:xfrm>
            <a:off x="4644008" y="1340768"/>
            <a:ext cx="3520440" cy="4525963"/>
          </a:xfrm>
        </p:spPr>
        <p:txBody>
          <a:bodyPr>
            <a:normAutofit/>
          </a:bodyPr>
          <a:lstStyle/>
          <a:p>
            <a:r>
              <a:rPr lang="en-US" sz="2000" dirty="0"/>
              <a:t> </a:t>
            </a:r>
            <a:r>
              <a:rPr lang="cs-CZ" sz="2000" dirty="0" smtClean="0"/>
              <a:t>I</a:t>
            </a:r>
            <a:r>
              <a:rPr lang="en-US" sz="2000" dirty="0" smtClean="0"/>
              <a:t>s </a:t>
            </a:r>
            <a:r>
              <a:rPr lang="en-US" sz="2000" dirty="0"/>
              <a:t>a 63.5 metre high steel framework </a:t>
            </a:r>
            <a:r>
              <a:rPr lang="en-US" sz="2000" dirty="0" smtClean="0"/>
              <a:t>tower</a:t>
            </a:r>
            <a:r>
              <a:rPr lang="cs-CZ" sz="2000" dirty="0"/>
              <a:t> </a:t>
            </a:r>
            <a:r>
              <a:rPr lang="en-US" sz="2000" dirty="0"/>
              <a:t>which strongly resembles the Eiffel </a:t>
            </a:r>
            <a:r>
              <a:rPr lang="en-US" sz="2000" dirty="0" smtClean="0"/>
              <a:t>Tower</a:t>
            </a:r>
            <a:r>
              <a:rPr lang="cs-CZ" sz="2000" dirty="0" smtClean="0"/>
              <a:t>.</a:t>
            </a:r>
          </a:p>
          <a:p>
            <a:r>
              <a:rPr lang="en-US" sz="2000" dirty="0"/>
              <a:t> Although it is much shorter than the Eiffel Tower, it stands atop a sizable hill, Petřín, so the top is actually at a higher altitude than that of the Eiffel Tower.</a:t>
            </a:r>
            <a:endParaRPr lang="cs-CZ" sz="2000" dirty="0" smtClean="0"/>
          </a:p>
          <a:p>
            <a:endParaRPr lang="cs-CZ" sz="2000" dirty="0"/>
          </a:p>
        </p:txBody>
      </p:sp>
      <p:pic>
        <p:nvPicPr>
          <p:cNvPr id="10242" name="Picture 2" descr="File:PetrinObservationT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11" y="1340768"/>
            <a:ext cx="4032448" cy="4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3231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7242048" cy="1143000"/>
          </a:xfrm>
        </p:spPr>
        <p:txBody>
          <a:bodyPr/>
          <a:lstStyle/>
          <a:p>
            <a:r>
              <a:rPr lang="cs-CZ" dirty="0" smtClean="0"/>
              <a:t>vyšehrad</a:t>
            </a:r>
            <a:endParaRPr lang="cs-CZ" dirty="0"/>
          </a:p>
        </p:txBody>
      </p:sp>
      <p:sp>
        <p:nvSpPr>
          <p:cNvPr id="4" name="Zástupný symbol pro obsah 3"/>
          <p:cNvSpPr>
            <a:spLocks noGrp="1"/>
          </p:cNvSpPr>
          <p:nvPr>
            <p:ph sz="half" idx="2"/>
          </p:nvPr>
        </p:nvSpPr>
        <p:spPr>
          <a:xfrm>
            <a:off x="4644008" y="1412775"/>
            <a:ext cx="3520440" cy="4525963"/>
          </a:xfrm>
        </p:spPr>
        <p:txBody>
          <a:bodyPr>
            <a:normAutofit/>
          </a:bodyPr>
          <a:lstStyle/>
          <a:p>
            <a:r>
              <a:rPr lang="cs-CZ" sz="2000" dirty="0"/>
              <a:t> I</a:t>
            </a:r>
            <a:r>
              <a:rPr lang="cs-CZ" sz="2000" dirty="0" smtClean="0"/>
              <a:t>s </a:t>
            </a:r>
            <a:r>
              <a:rPr lang="cs-CZ" sz="2000" dirty="0"/>
              <a:t>a historical </a:t>
            </a:r>
            <a:r>
              <a:rPr lang="cs-CZ" sz="2000" dirty="0" smtClean="0"/>
              <a:t>fort.</a:t>
            </a:r>
          </a:p>
          <a:p>
            <a:r>
              <a:rPr lang="en-US" sz="2000" dirty="0"/>
              <a:t> It was probably built in the 10th century, on a hill over the Vltava River</a:t>
            </a:r>
            <a:r>
              <a:rPr lang="en-US" sz="2000" dirty="0" smtClean="0"/>
              <a:t>.</a:t>
            </a:r>
            <a:endParaRPr lang="cs-CZ" sz="2000" dirty="0" smtClean="0"/>
          </a:p>
          <a:p>
            <a:endParaRPr lang="cs-CZ" sz="2000" dirty="0"/>
          </a:p>
        </p:txBody>
      </p:sp>
      <p:pic>
        <p:nvPicPr>
          <p:cNvPr id="11266" name="Picture 2" descr="File:Parník Vyšehrad pod Vyšehra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5"/>
            <a:ext cx="3960440"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4569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7242048" cy="1143000"/>
          </a:xfrm>
        </p:spPr>
        <p:txBody>
          <a:bodyPr/>
          <a:lstStyle/>
          <a:p>
            <a:r>
              <a:rPr lang="cs-CZ" dirty="0" smtClean="0"/>
              <a:t>Karlštejn castle</a:t>
            </a:r>
            <a:endParaRPr lang="cs-CZ" dirty="0"/>
          </a:p>
        </p:txBody>
      </p:sp>
      <p:sp>
        <p:nvSpPr>
          <p:cNvPr id="4" name="Zástupný symbol pro obsah 3"/>
          <p:cNvSpPr>
            <a:spLocks noGrp="1"/>
          </p:cNvSpPr>
          <p:nvPr>
            <p:ph sz="half" idx="2"/>
          </p:nvPr>
        </p:nvSpPr>
        <p:spPr>
          <a:xfrm>
            <a:off x="4716016" y="1431054"/>
            <a:ext cx="3520440" cy="4525963"/>
          </a:xfrm>
        </p:spPr>
        <p:txBody>
          <a:bodyPr>
            <a:normAutofit/>
          </a:bodyPr>
          <a:lstStyle/>
          <a:p>
            <a:r>
              <a:rPr lang="en-US" sz="2000" dirty="0"/>
              <a:t> </a:t>
            </a:r>
            <a:r>
              <a:rPr lang="cs-CZ" sz="2000" dirty="0" smtClean="0"/>
              <a:t>I</a:t>
            </a:r>
            <a:r>
              <a:rPr lang="en-US" sz="2000" dirty="0" smtClean="0"/>
              <a:t>s </a:t>
            </a:r>
            <a:r>
              <a:rPr lang="en-US" sz="2000" dirty="0"/>
              <a:t>a large Gothic castle founded 1348 </a:t>
            </a:r>
            <a:r>
              <a:rPr lang="en-US" sz="2000" dirty="0" smtClean="0"/>
              <a:t>by </a:t>
            </a:r>
            <a:r>
              <a:rPr lang="en-US" sz="2000" dirty="0"/>
              <a:t>Charles </a:t>
            </a:r>
            <a:r>
              <a:rPr lang="en-US" sz="2000" dirty="0" smtClean="0"/>
              <a:t>IV</a:t>
            </a:r>
            <a:r>
              <a:rPr lang="cs-CZ" sz="2000" dirty="0" smtClean="0"/>
              <a:t>.</a:t>
            </a:r>
          </a:p>
          <a:p>
            <a:r>
              <a:rPr lang="en-US" sz="2000" dirty="0"/>
              <a:t>The castle served as a place for safekeeping the Imperial Regalia as well as the Bohemian/Czech crown jewels, holy relics, and other royal treasures.</a:t>
            </a:r>
            <a:endParaRPr lang="cs-CZ" sz="2000" dirty="0"/>
          </a:p>
        </p:txBody>
      </p:sp>
      <p:pic>
        <p:nvPicPr>
          <p:cNvPr id="12290" name="Picture 2" descr="File:Karlstej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96" y="1412776"/>
            <a:ext cx="42741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183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242048" cy="1143000"/>
          </a:xfrm>
        </p:spPr>
        <p:txBody>
          <a:bodyPr/>
          <a:lstStyle/>
          <a:p>
            <a:r>
              <a:rPr lang="cs-CZ" dirty="0" smtClean="0"/>
              <a:t>Dancing house</a:t>
            </a:r>
            <a:endParaRPr lang="cs-CZ" dirty="0"/>
          </a:p>
        </p:txBody>
      </p:sp>
      <p:sp>
        <p:nvSpPr>
          <p:cNvPr id="4" name="Zástupný symbol pro obsah 3"/>
          <p:cNvSpPr>
            <a:spLocks noGrp="1"/>
          </p:cNvSpPr>
          <p:nvPr>
            <p:ph sz="half" idx="2"/>
          </p:nvPr>
        </p:nvSpPr>
        <p:spPr>
          <a:xfrm>
            <a:off x="4355975" y="1340768"/>
            <a:ext cx="3816424" cy="4525963"/>
          </a:xfrm>
        </p:spPr>
        <p:txBody>
          <a:bodyPr>
            <a:normAutofit/>
          </a:bodyPr>
          <a:lstStyle/>
          <a:p>
            <a:r>
              <a:rPr lang="en-US" sz="2000" dirty="0"/>
              <a:t> It was designed by the Croatian-Czech architect Vlado Milunić in co-operation with the renowned Canadian-American architect Frank Gehry on a vacant riverfront plot.</a:t>
            </a:r>
            <a:endParaRPr lang="cs-CZ" sz="2000" dirty="0"/>
          </a:p>
        </p:txBody>
      </p:sp>
      <p:pic>
        <p:nvPicPr>
          <p:cNvPr id="13314" name="Picture 2" descr="File:Case danzan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78" y="1340768"/>
            <a:ext cx="382109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881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764704"/>
            <a:ext cx="7242048" cy="810344"/>
          </a:xfrm>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err="1" smtClean="0"/>
              <a:t>Author</a:t>
            </a:r>
            <a:r>
              <a:rPr lang="cs-CZ" dirty="0" smtClean="0"/>
              <a:t>: Lucie konečná</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08223"/>
            <a:ext cx="763284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45795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About Prague:</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 </a:t>
            </a:r>
            <a:r>
              <a:rPr lang="cs-CZ" dirty="0" smtClean="0"/>
              <a:t>I</a:t>
            </a:r>
            <a:r>
              <a:rPr lang="en-US" dirty="0" smtClean="0"/>
              <a:t>s </a:t>
            </a:r>
            <a:r>
              <a:rPr lang="en-US" dirty="0"/>
              <a:t>the capital </a:t>
            </a:r>
            <a:r>
              <a:rPr lang="en-US" dirty="0" smtClean="0"/>
              <a:t>and</a:t>
            </a:r>
            <a:r>
              <a:rPr lang="cs-CZ" dirty="0"/>
              <a:t> </a:t>
            </a:r>
            <a:r>
              <a:rPr lang="cs-CZ" dirty="0" smtClean="0"/>
              <a:t>largest</a:t>
            </a:r>
            <a:r>
              <a:rPr lang="en-US" dirty="0"/>
              <a:t> of the </a:t>
            </a:r>
            <a:r>
              <a:rPr lang="cs-CZ" dirty="0" smtClean="0"/>
              <a:t>Czech Republic</a:t>
            </a:r>
            <a:r>
              <a:rPr lang="en-US" dirty="0" smtClean="0"/>
              <a:t>. </a:t>
            </a:r>
            <a:r>
              <a:rPr lang="en-US" dirty="0"/>
              <a:t>It is the fourteenth-largest city in the </a:t>
            </a:r>
            <a:r>
              <a:rPr lang="cs-CZ" dirty="0" smtClean="0"/>
              <a:t>European union</a:t>
            </a:r>
            <a:r>
              <a:rPr lang="en-US" dirty="0" smtClean="0"/>
              <a:t>.</a:t>
            </a:r>
            <a:endParaRPr lang="cs-CZ" dirty="0" smtClean="0"/>
          </a:p>
          <a:p>
            <a:r>
              <a:rPr lang="en-US" dirty="0"/>
              <a:t>Situated in the north-west of the country on the Vltava river, the city is home to about 1.3 million people, while </a:t>
            </a:r>
            <a:r>
              <a:rPr lang="en-US" dirty="0" smtClean="0"/>
              <a:t>it</a:t>
            </a:r>
            <a:r>
              <a:rPr lang="cs-CZ" dirty="0" smtClean="0"/>
              <a:t> i</a:t>
            </a:r>
            <a:r>
              <a:rPr lang="en-US" dirty="0" smtClean="0"/>
              <a:t>s </a:t>
            </a:r>
            <a:r>
              <a:rPr lang="en-US" dirty="0"/>
              <a:t>larger urban zone is estimated to have a population of nearly 2 million</a:t>
            </a:r>
            <a:r>
              <a:rPr lang="en-US" dirty="0" smtClean="0"/>
              <a:t>.</a:t>
            </a:r>
            <a:endParaRPr lang="cs-CZ" dirty="0" smtClean="0"/>
          </a:p>
          <a:p>
            <a:r>
              <a:rPr lang="en-US" dirty="0"/>
              <a:t> Prague was not only the capital of the Czech state, but also the seat of two Holy Roman Emperors and thus also the capital of the Holy Roman </a:t>
            </a:r>
            <a:r>
              <a:rPr lang="en-US" dirty="0" smtClean="0"/>
              <a:t>Empire</a:t>
            </a:r>
            <a:r>
              <a:rPr lang="cs-CZ" dirty="0" smtClean="0"/>
              <a:t>.</a:t>
            </a:r>
            <a:r>
              <a:rPr lang="en-US" dirty="0" smtClean="0"/>
              <a:t> </a:t>
            </a:r>
            <a:r>
              <a:rPr lang="en-US" dirty="0"/>
              <a:t>It was an important city to the Habsburg Monarchy and its Austro-Hungarian Empire and after World War I became the capital of Czechoslovakia.</a:t>
            </a:r>
            <a:endParaRPr lang="cs-CZ" dirty="0" smtClean="0"/>
          </a:p>
          <a:p>
            <a:endParaRPr lang="cs-CZ" dirty="0"/>
          </a:p>
        </p:txBody>
      </p:sp>
    </p:spTree>
    <p:extLst>
      <p:ext uri="{BB962C8B-B14F-4D97-AF65-F5344CB8AC3E}">
        <p14:creationId xmlns:p14="http://schemas.microsoft.com/office/powerpoint/2010/main" val="24509816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Prague Castle</a:t>
            </a:r>
            <a:br>
              <a:rPr lang="cs-CZ" dirty="0"/>
            </a:br>
            <a:endParaRPr lang="cs-CZ" dirty="0"/>
          </a:p>
        </p:txBody>
      </p:sp>
      <p:pic>
        <p:nvPicPr>
          <p:cNvPr id="1026" name="Picture 2" descr="http://www.prague.net/gallery/st-vitus-cathedral/images/night_at_the_prague_castl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520" y="1268760"/>
            <a:ext cx="4176464"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sz="half" idx="2"/>
          </p:nvPr>
        </p:nvSpPr>
        <p:spPr>
          <a:xfrm>
            <a:off x="4355976" y="1052736"/>
            <a:ext cx="3816424" cy="5544616"/>
          </a:xfrm>
        </p:spPr>
        <p:txBody>
          <a:bodyPr>
            <a:normAutofit/>
          </a:bodyPr>
          <a:lstStyle/>
          <a:p>
            <a:r>
              <a:rPr lang="cs-CZ" sz="2000" dirty="0"/>
              <a:t>C</a:t>
            </a:r>
            <a:r>
              <a:rPr lang="en-US" sz="2000" dirty="0" smtClean="0"/>
              <a:t>astle </a:t>
            </a:r>
            <a:r>
              <a:rPr lang="en-US" sz="2000" dirty="0"/>
              <a:t>in Prague where the Czech presidents have their </a:t>
            </a:r>
            <a:r>
              <a:rPr lang="en-US" sz="2000" dirty="0" smtClean="0"/>
              <a:t>offices</a:t>
            </a:r>
            <a:endParaRPr lang="cs-CZ" sz="2000" dirty="0" smtClean="0"/>
          </a:p>
          <a:p>
            <a:r>
              <a:rPr lang="en-US" sz="2000" dirty="0"/>
              <a:t>The Crown Jewels are kept within a hidden room inside </a:t>
            </a:r>
            <a:r>
              <a:rPr lang="en-US" sz="2000" dirty="0" smtClean="0"/>
              <a:t>it</a:t>
            </a:r>
            <a:r>
              <a:rPr lang="cs-CZ" sz="2000" dirty="0" smtClean="0"/>
              <a:t>.</a:t>
            </a:r>
          </a:p>
          <a:p>
            <a:r>
              <a:rPr lang="en-US" sz="2000" dirty="0"/>
              <a:t>Castle is the biggest castle in the </a:t>
            </a:r>
            <a:r>
              <a:rPr lang="en-US" sz="2000" dirty="0" smtClean="0"/>
              <a:t>world</a:t>
            </a:r>
            <a:endParaRPr lang="cs-CZ" sz="2000" dirty="0" smtClean="0"/>
          </a:p>
          <a:p>
            <a:r>
              <a:rPr lang="en-US" sz="2000" dirty="0"/>
              <a:t>570 metres in length and an average of about 130 metres wide.</a:t>
            </a:r>
            <a:endParaRPr lang="cs-CZ" sz="2000" dirty="0"/>
          </a:p>
        </p:txBody>
      </p:sp>
    </p:spTree>
    <p:extLst>
      <p:ext uri="{BB962C8B-B14F-4D97-AF65-F5344CB8AC3E}">
        <p14:creationId xmlns:p14="http://schemas.microsoft.com/office/powerpoint/2010/main" val="324306849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 Vitus Cathedral</a:t>
            </a:r>
            <a:r>
              <a:rPr lang="cs-CZ" b="0" dirty="0"/>
              <a:t/>
            </a:r>
            <a:br>
              <a:rPr lang="cs-CZ" b="0" dirty="0"/>
            </a:br>
            <a:endParaRPr lang="cs-CZ" dirty="0"/>
          </a:p>
        </p:txBody>
      </p:sp>
      <p:sp>
        <p:nvSpPr>
          <p:cNvPr id="4" name="Zástupný symbol pro obsah 3"/>
          <p:cNvSpPr>
            <a:spLocks noGrp="1"/>
          </p:cNvSpPr>
          <p:nvPr>
            <p:ph sz="half" idx="2"/>
          </p:nvPr>
        </p:nvSpPr>
        <p:spPr>
          <a:xfrm>
            <a:off x="4644008" y="1495325"/>
            <a:ext cx="3520440" cy="4525963"/>
          </a:xfrm>
        </p:spPr>
        <p:txBody>
          <a:bodyPr>
            <a:normAutofit fontScale="85000" lnSpcReduction="20000"/>
          </a:bodyPr>
          <a:lstStyle/>
          <a:p>
            <a:r>
              <a:rPr lang="en-US" dirty="0"/>
              <a:t>is a Roman Catholic cathedral in Prague, and the seat of the Archbishop of Prague. The full name of the cathedral is St. Vitus, St. Wenceslas and St. Adalbert Cathedral.</a:t>
            </a:r>
          </a:p>
          <a:p>
            <a:r>
              <a:rPr lang="en-US" dirty="0"/>
              <a:t>This cathedral is an excellent example of Gothic architecture and is the biggest and most important church in the country. </a:t>
            </a:r>
            <a:endParaRPr lang="cs-CZ" dirty="0"/>
          </a:p>
        </p:txBody>
      </p:sp>
      <p:pic>
        <p:nvPicPr>
          <p:cNvPr id="8194" name="Picture 2" descr="File:PragueCathedral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439248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7696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6756679" cy="908573"/>
          </a:xfrm>
        </p:spPr>
        <p:txBody>
          <a:bodyPr/>
          <a:lstStyle/>
          <a:p>
            <a:r>
              <a:rPr lang="cs-CZ" dirty="0" smtClean="0"/>
              <a:t>Old town square</a:t>
            </a:r>
            <a:endParaRPr lang="cs-CZ" dirty="0"/>
          </a:p>
        </p:txBody>
      </p:sp>
      <p:sp>
        <p:nvSpPr>
          <p:cNvPr id="4" name="Zástupný symbol pro obsah 3"/>
          <p:cNvSpPr>
            <a:spLocks noGrp="1"/>
          </p:cNvSpPr>
          <p:nvPr>
            <p:ph sz="half" idx="2"/>
          </p:nvPr>
        </p:nvSpPr>
        <p:spPr>
          <a:xfrm>
            <a:off x="5058219" y="1109523"/>
            <a:ext cx="3258197" cy="4479718"/>
          </a:xfrm>
        </p:spPr>
        <p:txBody>
          <a:bodyPr>
            <a:noAutofit/>
          </a:bodyPr>
          <a:lstStyle/>
          <a:p>
            <a:r>
              <a:rPr lang="en-US" sz="2000" dirty="0"/>
              <a:t>Located between Wenceslas Square and the Charles Bridge, Prague's Old Town Square is often bursting at the seams with tourists in the </a:t>
            </a:r>
            <a:r>
              <a:rPr lang="en-US" sz="2000" dirty="0" smtClean="0"/>
              <a:t>summer.</a:t>
            </a:r>
            <a:endParaRPr lang="cs-CZ" sz="2000" dirty="0" smtClean="0"/>
          </a:p>
          <a:p>
            <a:r>
              <a:rPr lang="en-US" sz="2000" dirty="0"/>
              <a:t> </a:t>
            </a:r>
            <a:r>
              <a:rPr lang="cs-CZ" sz="2000" dirty="0" smtClean="0"/>
              <a:t>T</a:t>
            </a:r>
            <a:r>
              <a:rPr lang="en-US" sz="2000" dirty="0" smtClean="0"/>
              <a:t>he </a:t>
            </a:r>
            <a:r>
              <a:rPr lang="en-US" sz="2000" dirty="0"/>
              <a:t>square is an oasis for travelers wearied by Prague's narrow streets. Among many churches, tourists may find the Astronomical Clock on this square, while the tower at the Old Town Hall offers a panoramic view of Old Town shop.</a:t>
            </a:r>
            <a:endParaRPr lang="cs-CZ" sz="2000" dirty="0"/>
          </a:p>
        </p:txBody>
      </p:sp>
      <p:pic>
        <p:nvPicPr>
          <p:cNvPr id="2050" name="Picture 2" descr="staroměstské náměst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09522"/>
            <a:ext cx="482453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8319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Wenceslas square</a:t>
            </a:r>
            <a:endParaRPr lang="cs-CZ" dirty="0"/>
          </a:p>
        </p:txBody>
      </p:sp>
      <p:sp>
        <p:nvSpPr>
          <p:cNvPr id="4" name="Zástupný symbol pro obsah 3"/>
          <p:cNvSpPr>
            <a:spLocks noGrp="1"/>
          </p:cNvSpPr>
          <p:nvPr>
            <p:ph sz="half" idx="2"/>
          </p:nvPr>
        </p:nvSpPr>
        <p:spPr>
          <a:xfrm>
            <a:off x="4788024" y="1628800"/>
            <a:ext cx="3520440" cy="4525963"/>
          </a:xfrm>
        </p:spPr>
        <p:txBody>
          <a:bodyPr>
            <a:normAutofit/>
          </a:bodyPr>
          <a:lstStyle/>
          <a:p>
            <a:r>
              <a:rPr lang="en-US" sz="2000" dirty="0" smtClean="0"/>
              <a:t> </a:t>
            </a:r>
            <a:r>
              <a:rPr lang="cs-CZ" sz="2000" dirty="0" smtClean="0"/>
              <a:t>I</a:t>
            </a:r>
            <a:r>
              <a:rPr lang="en-US" sz="2000" dirty="0" smtClean="0"/>
              <a:t>s </a:t>
            </a:r>
            <a:r>
              <a:rPr lang="en-US" sz="2000" dirty="0"/>
              <a:t>one of the main city squares and the centre of the business and cultural communities in the New </a:t>
            </a:r>
            <a:r>
              <a:rPr lang="en-US" sz="2000" dirty="0" smtClean="0"/>
              <a:t>Town</a:t>
            </a:r>
            <a:r>
              <a:rPr lang="cs-CZ" sz="2000" dirty="0" smtClean="0"/>
              <a:t>.</a:t>
            </a:r>
          </a:p>
          <a:p>
            <a:r>
              <a:rPr lang="en-US" sz="2000" dirty="0"/>
              <a:t>Many historical events occurred there, and it is a traditional setting for demonstrations, celebrations, and other public </a:t>
            </a:r>
            <a:r>
              <a:rPr lang="en-US" sz="2000" dirty="0" smtClean="0"/>
              <a:t>gatherings</a:t>
            </a:r>
            <a:r>
              <a:rPr lang="cs-CZ" sz="2000" dirty="0" smtClean="0"/>
              <a:t>.</a:t>
            </a:r>
          </a:p>
          <a:p>
            <a:r>
              <a:rPr lang="en-US" sz="2000" dirty="0"/>
              <a:t>The square is named after Saint Wenceslas, the patron saint of Bohemia.</a:t>
            </a:r>
            <a:endParaRPr lang="cs-CZ" sz="2000" dirty="0"/>
          </a:p>
        </p:txBody>
      </p:sp>
      <p:pic>
        <p:nvPicPr>
          <p:cNvPr id="3074" name="Picture 2" descr="File:Peter Stehlik 2011.07.29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60851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869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7242048" cy="1143000"/>
          </a:xfrm>
        </p:spPr>
        <p:txBody>
          <a:bodyPr/>
          <a:lstStyle/>
          <a:p>
            <a:r>
              <a:rPr lang="cs-CZ" dirty="0" smtClean="0"/>
              <a:t>Charles bridge</a:t>
            </a:r>
            <a:endParaRPr lang="cs-CZ" dirty="0"/>
          </a:p>
        </p:txBody>
      </p:sp>
      <p:sp>
        <p:nvSpPr>
          <p:cNvPr id="3" name="Zástupný symbol pro obsah 2"/>
          <p:cNvSpPr>
            <a:spLocks noGrp="1"/>
          </p:cNvSpPr>
          <p:nvPr>
            <p:ph sz="half" idx="1"/>
          </p:nvPr>
        </p:nvSpPr>
        <p:spPr>
          <a:xfrm>
            <a:off x="4836546" y="1561697"/>
            <a:ext cx="3520440" cy="4525963"/>
          </a:xfrm>
        </p:spPr>
        <p:txBody>
          <a:bodyPr>
            <a:normAutofit/>
          </a:bodyPr>
          <a:lstStyle/>
          <a:p>
            <a:r>
              <a:rPr lang="cs-CZ" sz="2000" dirty="0" smtClean="0"/>
              <a:t>I</a:t>
            </a:r>
            <a:r>
              <a:rPr lang="en-US" sz="2000" dirty="0" smtClean="0"/>
              <a:t>s </a:t>
            </a:r>
            <a:r>
              <a:rPr lang="en-US" sz="2000" dirty="0"/>
              <a:t>a famous historic bridge that crosses the Vltava </a:t>
            </a:r>
            <a:r>
              <a:rPr lang="en-US" sz="2000" dirty="0" smtClean="0"/>
              <a:t>river</a:t>
            </a:r>
            <a:r>
              <a:rPr lang="cs-CZ" sz="2000" dirty="0" smtClean="0"/>
              <a:t>.</a:t>
            </a:r>
          </a:p>
          <a:p>
            <a:r>
              <a:rPr lang="en-US" sz="2000" dirty="0"/>
              <a:t> </a:t>
            </a:r>
            <a:r>
              <a:rPr lang="en-US" sz="2000" dirty="0" smtClean="0"/>
              <a:t>It</a:t>
            </a:r>
            <a:r>
              <a:rPr lang="cs-CZ" sz="2000" dirty="0" smtClean="0"/>
              <a:t> i</a:t>
            </a:r>
            <a:r>
              <a:rPr lang="en-US" sz="2000" dirty="0" smtClean="0"/>
              <a:t>s </a:t>
            </a:r>
            <a:r>
              <a:rPr lang="en-US" sz="2000" dirty="0"/>
              <a:t>construction started in 1357 under the auspices of King Charles IV, and finished in the beginning of the 15th </a:t>
            </a:r>
            <a:r>
              <a:rPr lang="en-US" sz="2000" dirty="0" smtClean="0"/>
              <a:t>century</a:t>
            </a:r>
            <a:r>
              <a:rPr lang="cs-CZ" sz="2000" dirty="0" smtClean="0"/>
              <a:t>.</a:t>
            </a:r>
            <a:endParaRPr lang="cs-CZ" sz="2000" dirty="0"/>
          </a:p>
        </p:txBody>
      </p:sp>
      <p:pic>
        <p:nvPicPr>
          <p:cNvPr id="4098" name="Picture 2" descr="http://www.paranormalknowledge.com/articles/wp-content/uploads/2009/03/the-charles-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453650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5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01022"/>
            <a:ext cx="7242048" cy="1143000"/>
          </a:xfrm>
        </p:spPr>
        <p:txBody>
          <a:bodyPr>
            <a:normAutofit fontScale="90000"/>
          </a:bodyPr>
          <a:lstStyle/>
          <a:p>
            <a:r>
              <a:rPr lang="cs-CZ" dirty="0" smtClean="0"/>
              <a:t>National theatre</a:t>
            </a:r>
            <a:r>
              <a:rPr lang="cs-CZ" b="0" dirty="0"/>
              <a:t/>
            </a:r>
            <a:br>
              <a:rPr lang="cs-CZ" b="0" dirty="0"/>
            </a:br>
            <a:endParaRPr lang="cs-CZ" dirty="0"/>
          </a:p>
        </p:txBody>
      </p:sp>
      <p:sp>
        <p:nvSpPr>
          <p:cNvPr id="4" name="Zástupný symbol pro obsah 3"/>
          <p:cNvSpPr>
            <a:spLocks noGrp="1"/>
          </p:cNvSpPr>
          <p:nvPr>
            <p:ph sz="half" idx="2"/>
          </p:nvPr>
        </p:nvSpPr>
        <p:spPr>
          <a:xfrm>
            <a:off x="4886913" y="1639341"/>
            <a:ext cx="3520440" cy="4525963"/>
          </a:xfrm>
        </p:spPr>
        <p:txBody>
          <a:bodyPr>
            <a:normAutofit/>
          </a:bodyPr>
          <a:lstStyle/>
          <a:p>
            <a:r>
              <a:rPr lang="en-US" sz="2000" dirty="0"/>
              <a:t> </a:t>
            </a:r>
            <a:r>
              <a:rPr lang="cs-CZ" sz="2000" dirty="0" smtClean="0"/>
              <a:t>I</a:t>
            </a:r>
            <a:r>
              <a:rPr lang="en-US" sz="2000" dirty="0" smtClean="0"/>
              <a:t>s </a:t>
            </a:r>
            <a:r>
              <a:rPr lang="en-US" sz="2000" dirty="0"/>
              <a:t>known as the Alma Mater of Czech opera, and as the national monument of Czech history and </a:t>
            </a:r>
            <a:r>
              <a:rPr lang="en-US" sz="2000" dirty="0" smtClean="0"/>
              <a:t>art</a:t>
            </a:r>
            <a:r>
              <a:rPr lang="cs-CZ" sz="2000" dirty="0" smtClean="0"/>
              <a:t>.</a:t>
            </a:r>
          </a:p>
          <a:p>
            <a:r>
              <a:rPr lang="en-US" sz="2000" dirty="0"/>
              <a:t>The National Theatre belongs to the most important Czech cultural institutions, with a rich artistic tradition which was created and maintained by the most distinguished personalities in Czech </a:t>
            </a:r>
            <a:r>
              <a:rPr lang="en-US" sz="2000" dirty="0" smtClean="0"/>
              <a:t>society</a:t>
            </a:r>
            <a:r>
              <a:rPr lang="cs-CZ" sz="2000" dirty="0" smtClean="0"/>
              <a:t>.</a:t>
            </a:r>
            <a:endParaRPr lang="cs-CZ" sz="2000" dirty="0"/>
          </a:p>
        </p:txBody>
      </p:sp>
      <p:pic>
        <p:nvPicPr>
          <p:cNvPr id="5122" name="Picture 2" descr="File:NationalTheatrePra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63" y="1644022"/>
            <a:ext cx="4599059" cy="452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785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National Museum</a:t>
            </a:r>
            <a:r>
              <a:rPr lang="cs-CZ" b="0" dirty="0"/>
              <a:t/>
            </a:r>
            <a:br>
              <a:rPr lang="cs-CZ" b="0" dirty="0"/>
            </a:br>
            <a:endParaRPr lang="cs-CZ" dirty="0"/>
          </a:p>
        </p:txBody>
      </p:sp>
      <p:sp>
        <p:nvSpPr>
          <p:cNvPr id="4" name="Zástupný symbol pro obsah 3"/>
          <p:cNvSpPr>
            <a:spLocks noGrp="1"/>
          </p:cNvSpPr>
          <p:nvPr>
            <p:ph sz="half" idx="2"/>
          </p:nvPr>
        </p:nvSpPr>
        <p:spPr>
          <a:xfrm>
            <a:off x="4905452" y="1490054"/>
            <a:ext cx="3520440" cy="4525963"/>
          </a:xfrm>
        </p:spPr>
        <p:txBody>
          <a:bodyPr>
            <a:normAutofit/>
          </a:bodyPr>
          <a:lstStyle/>
          <a:p>
            <a:r>
              <a:rPr lang="en-US" sz="2000" dirty="0"/>
              <a:t> </a:t>
            </a:r>
            <a:r>
              <a:rPr lang="cs-CZ" sz="2000" dirty="0" smtClean="0"/>
              <a:t>I</a:t>
            </a:r>
            <a:r>
              <a:rPr lang="en-US" sz="2000" dirty="0" smtClean="0"/>
              <a:t>s </a:t>
            </a:r>
            <a:r>
              <a:rPr lang="en-US" sz="2000" dirty="0"/>
              <a:t>a Czech museum institution intended to systematically establish, prepare and publicly exhibit natural scientific and historical collections</a:t>
            </a:r>
            <a:r>
              <a:rPr lang="en-US" sz="2000" dirty="0" smtClean="0"/>
              <a:t>.</a:t>
            </a:r>
            <a:endParaRPr lang="cs-CZ" sz="2000" dirty="0" smtClean="0"/>
          </a:p>
          <a:p>
            <a:r>
              <a:rPr lang="en-US" sz="2000" dirty="0"/>
              <a:t>At present the National Museum houses almost 14 million items from the area of natural history, history, arts, music and librarianship, located in tens of buildings.</a:t>
            </a:r>
            <a:endParaRPr lang="cs-CZ" sz="2000" dirty="0" smtClean="0"/>
          </a:p>
          <a:p>
            <a:endParaRPr lang="cs-CZ" sz="2000" dirty="0"/>
          </a:p>
        </p:txBody>
      </p:sp>
      <p:pic>
        <p:nvPicPr>
          <p:cNvPr id="6146" name="Picture 2" descr="File:Národní muzeum (National 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450991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3674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243</TotalTime>
  <Words>608</Words>
  <Application>Microsoft Office PowerPoint</Application>
  <PresentationFormat>Předvádění na obrazovce (4:3)</PresentationFormat>
  <Paragraphs>47</Paragraphs>
  <Slides>16</Slides>
  <Notes>1</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Bohatý</vt:lpstr>
      <vt:lpstr>Prague   </vt:lpstr>
      <vt:lpstr>About Prague:</vt:lpstr>
      <vt:lpstr>Prague Castle </vt:lpstr>
      <vt:lpstr>St. Vitus Cathedral </vt:lpstr>
      <vt:lpstr>Old town square</vt:lpstr>
      <vt:lpstr>Wenceslas square</vt:lpstr>
      <vt:lpstr>Charles bridge</vt:lpstr>
      <vt:lpstr>National theatre </vt:lpstr>
      <vt:lpstr>National Museum </vt:lpstr>
      <vt:lpstr>Municipal House </vt:lpstr>
      <vt:lpstr>rudolfinum</vt:lpstr>
      <vt:lpstr>Petřín Lookout Tower </vt:lpstr>
      <vt:lpstr>vyšehrad</vt:lpstr>
      <vt:lpstr>Karlštejn castle</vt:lpstr>
      <vt:lpstr>Dancing house</vt:lpstr>
      <vt:lpstr>    Author: Lucie konečná</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Prague</dc:title>
  <dc:creator>Adriana Konečná</dc:creator>
  <cp:lastModifiedBy>Daniela Marková</cp:lastModifiedBy>
  <cp:revision>17</cp:revision>
  <dcterms:created xsi:type="dcterms:W3CDTF">2013-03-11T15:45:31Z</dcterms:created>
  <dcterms:modified xsi:type="dcterms:W3CDTF">2013-03-15T19:57:09Z</dcterms:modified>
</cp:coreProperties>
</file>